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6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3.png" ContentType="image/png"/>
  <Override PartName="/ppt/media/image30.jpeg" ContentType="image/jpeg"/>
  <Override PartName="/ppt/media/image33.png" ContentType="image/png"/>
  <Override PartName="/ppt/media/image2.png" ContentType="image/png"/>
  <Override PartName="/ppt/media/image36.png" ContentType="image/png"/>
  <Override PartName="/ppt/media/image39.png" ContentType="image/png"/>
  <Override PartName="/ppt/media/image40.png" ContentType="image/png"/>
  <Override PartName="/ppt/media/image10.jpeg" ContentType="image/jpeg"/>
  <Override PartName="/ppt/media/image12.png" ContentType="image/png"/>
  <Override PartName="/ppt/media/image15.png" ContentType="image/png"/>
  <Override PartName="/ppt/media/image5.jpeg" ContentType="image/jpeg"/>
  <Override PartName="/ppt/media/image18.png" ContentType="image/png"/>
  <Override PartName="/ppt/media/image22.png" ContentType="image/png"/>
  <Override PartName="/ppt/media/image25.png" ContentType="image/png"/>
  <Override PartName="/ppt/media/image6.jpeg" ContentType="image/jpeg"/>
  <Override PartName="/ppt/media/image38.jpeg" ContentType="image/jpeg"/>
  <Override PartName="/ppt/media/image32.png" ContentType="image/png"/>
  <Override PartName="/ppt/media/image1.png" ContentType="image/png"/>
  <Override PartName="/ppt/media/image35.png" ContentType="image/png"/>
  <Override PartName="/ppt/media/image4.png" ContentType="image/png"/>
  <Override PartName="/ppt/media/image7.jpeg" ContentType="image/jpeg"/>
  <Override PartName="/ppt/media/image11.png" ContentType="image/png"/>
  <Override PartName="/ppt/media/image26.jpeg" ContentType="image/jpeg"/>
  <Override PartName="/ppt/media/image14.png" ContentType="image/png"/>
  <Override PartName="/ppt/media/image17.png" ContentType="image/png"/>
  <Override PartName="/ppt/media/image8.jpeg" ContentType="image/jpeg"/>
  <Override PartName="/ppt/media/image24.png" ContentType="image/png"/>
  <Override PartName="/ppt/media/image27.png" ContentType="image/png"/>
  <Override PartName="/ppt/media/image9.jpeg" ContentType="image/jpeg"/>
  <Override PartName="/ppt/media/image31.png" ContentType="image/png"/>
  <Override PartName="/ppt/media/image28.jpeg" ContentType="image/jpeg"/>
  <Override PartName="/ppt/media/image34.png" ContentType="image/png"/>
  <Override PartName="/ppt/media/image3.png" ContentType="image/png"/>
  <Override PartName="/ppt/media/image37.jpeg" ContentType="image/jpeg"/>
  <Override PartName="/ppt/media/image29.jpeg" ContentType="image/jpeg"/>
  <Override PartName="/ppt/media/image13.png" ContentType="image/png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6743700" cy="98806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Klikk for å redigere merknadsformatet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&lt;topptekst&gt;</a:t>
            </a:r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&lt;dato/klokkeslett&gt;</a:t>
            </a:r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&lt;bunntekst&gt;</a:t>
            </a:r>
            <a:endParaRPr/>
          </a:p>
        </p:txBody>
      </p:sp>
      <p:sp>
        <p:nvSpPr>
          <p:cNvPr id="2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E1C1C101-D1D1-4101-B151-31D191B10101}" type="slidenum">
              <a:rPr lang="en-US"/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B11181-C121-4121-9101-319131F121B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514131-61A1-41F1-9121-E1A14101F1D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71E141-E131-41B1-81D1-3111911181E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21E1C1-21E1-41D1-B1A1-51C1B1C121A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001101-E1B1-41E1-A111-21516171215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E1F161-9171-4101-8141-41E10111A13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B13191-B101-4121-A1E1-F1F161D121A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5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014151-7111-4101-91C1-C1E14121E141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t>&lt;nummer&gt;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86400" y="304920"/>
            <a:ext cx="2437920" cy="456840"/>
          </a:xfrm>
          <a:prstGeom prst="rect">
            <a:avLst/>
          </a:prstGeom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Klikk for å redigere titteltekstformatetKlikk for å redigere tittelstil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Klikk for å redigere formatet på disposisjonsteksten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Andre disposisjonsnivå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Tredje disposisjonsnivå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Fjerde disposisjonsnivå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Sjuende disposisjonsnivå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Åttende disposisjonsnivå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Times New Roman"/>
              </a:rPr>
              <a:t>Niende disposisjonsnivåKlikk for å redigere tekststiler i malen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Andre nivå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Tredje 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Fjerde 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Femte nivå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Klikk for å redigere formatet på disposisjonsteksten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Andre disposisjonsnivå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Tredje disposisjonsnivå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Fjerde disposisjonsnivå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Sjuende disposisjonsnivå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Times New Roman"/>
              </a:rPr>
              <a:t>Åttende disposisjonsnivå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Times New Roman"/>
              </a:rPr>
              <a:t>Niende disposisjonsnivåKlikk for å redigere tekststiler i malen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Andre nivå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Tredje 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Fjerde 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Femte nivå</a:t>
            </a:r>
            <a:endParaRPr/>
          </a:p>
        </p:txBody>
      </p:sp>
      <p:sp>
        <p:nvSpPr>
          <p:cNvPr id="4" name="TextShape 5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</p:spPr>
      </p:sp>
      <p:sp>
        <p:nvSpPr>
          <p:cNvPr id="5" name="TextShape 6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</p:spPr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fld id="{614161B1-4141-4171-81B1-91E18121714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5486400" y="304920"/>
            <a:ext cx="2437920" cy="456840"/>
          </a:xfrm>
          <a:prstGeom prst="rect">
            <a:avLst/>
          </a:prstGeom>
        </p:spPr>
      </p:sp>
      <p:sp>
        <p:nvSpPr>
          <p:cNvPr id="8" name="TextShape 2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</p:spPr>
      </p:sp>
      <p:sp>
        <p:nvSpPr>
          <p:cNvPr id="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</p:spPr>
      </p:sp>
      <p:sp>
        <p:nvSpPr>
          <p:cNvPr id="10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fld id="{01B181C1-6141-41F1-8151-8101A171316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Klikk for å redigere titteltekstformatet</a:t>
            </a:r>
            <a:endParaRPr/>
          </a:p>
        </p:txBody>
      </p:sp>
      <p:sp>
        <p:nvSpPr>
          <p:cNvPr id="1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Klikk for å redigere formatet på disposisjonsteksten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Andre disposisjonsnivå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Tredje disposisjonsnivå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Fjerde disposisjonsnivå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Sjuende disposisjonsnivå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Åttende disposisjonsnivå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Niende disposisjonsnivå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5486400" y="304920"/>
            <a:ext cx="2437920" cy="456840"/>
          </a:xfrm>
          <a:prstGeom prst="rect">
            <a:avLst/>
          </a:prstGeom>
        </p:spPr>
      </p:sp>
      <p:sp>
        <p:nvSpPr>
          <p:cNvPr id="14" name="PlaceHolder 2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Klikk for å redigere titteltekstformatetKlikk for å redigere tittelstil</a:t>
            </a:r>
            <a:endParaRPr/>
          </a:p>
        </p:txBody>
      </p:sp>
      <p:sp>
        <p:nvSpPr>
          <p:cNvPr id="15" name="TextShape 3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</p:spPr>
      </p:sp>
      <p:sp>
        <p:nvSpPr>
          <p:cNvPr id="16" name="TextShape 4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</p:spPr>
      </p:sp>
      <p:sp>
        <p:nvSpPr>
          <p:cNvPr id="17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fld id="{F1B1B101-5141-4121-B161-31A151C1514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  <p:sp>
        <p:nvSpPr>
          <p:cNvPr id="1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Klikk for å redigere formatet på disposisjonsteksten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Andre disposisjonsnivå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Tredje disposisjonsnivå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Fjerde disposisjonsnivå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Sjuende disposisjonsnivå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Åttende disposisjonsnivå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Niende disposisjonsnivå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5486400" y="304920"/>
            <a:ext cx="2437920" cy="456840"/>
          </a:xfrm>
          <a:prstGeom prst="rect">
            <a:avLst/>
          </a:prstGeom>
        </p:spPr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Klikk for å redigere titteltekstformatetKlikk for å redigere tittelstil</a:t>
            </a:r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Klikk for å redigere formatet på disposisjonsteksten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Andre disposisjonsnivå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</a:rPr>
              <a:t>Tredje disposisjonsnivå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Fjerde disposisjonsnivå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Femte disposisjonsnivå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Sjette disposisjonsnivå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Sjuende disposisjonsnivå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Åttende disposisjonsnivå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Niende disposisjonsnivåKlikk for å redigere tekststiler i malen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Times New Roman"/>
              </a:rPr>
              <a:t>Andre nivå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Tredje nivå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Fjerde nivå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Times New Roman"/>
              </a:rPr>
              <a:t>Femte nivå</a:t>
            </a:r>
            <a:endParaRPr/>
          </a:p>
        </p:txBody>
      </p:sp>
      <p:sp>
        <p:nvSpPr>
          <p:cNvPr id="22" name="TextShape 4"/>
          <p:cNvSpPr txBox="1"/>
          <p:nvPr/>
        </p:nvSpPr>
        <p:spPr>
          <a:xfrm>
            <a:off x="685800" y="6248520"/>
            <a:ext cx="1904760" cy="456840"/>
          </a:xfrm>
          <a:prstGeom prst="rect">
            <a:avLst/>
          </a:prstGeom>
        </p:spPr>
      </p:sp>
      <p:sp>
        <p:nvSpPr>
          <p:cNvPr id="23" name="TextShape 5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</p:spPr>
      </p:sp>
      <p:sp>
        <p:nvSpPr>
          <p:cNvPr id="24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fld id="{5151F181-8121-41A1-81D1-E1D19191611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Shape 1"/>
          <p:cNvSpPr txBox="1"/>
          <p:nvPr/>
        </p:nvSpPr>
        <p:spPr>
          <a:xfrm>
            <a:off x="428760" y="571680"/>
            <a:ext cx="3357360" cy="5595480"/>
          </a:xfrm>
          <a:prstGeom prst="rect">
            <a:avLst/>
          </a:prstGeom>
        </p:spPr>
        <p:txBody>
          <a:bodyPr/>
          <a:p>
            <a:r>
              <a:rPr lang="en-US" sz="11000">
                <a:solidFill>
                  <a:srgbClr val="2d2db9"/>
                </a:solidFill>
                <a:latin typeface="Times New Roman"/>
              </a:rPr>
              <a:t>EUs</a:t>
            </a:r>
            <a:endParaRPr/>
          </a:p>
          <a:p>
            <a:r>
              <a:rPr lang="en-US" sz="4800">
                <a:solidFill>
                  <a:srgbClr val="2d2db9"/>
                </a:solidFill>
                <a:latin typeface="Times New Roman"/>
              </a:rPr>
              <a:t>postdirektiv</a:t>
            </a:r>
            <a:endParaRPr/>
          </a:p>
        </p:txBody>
      </p:sp>
      <p:sp>
        <p:nvSpPr>
          <p:cNvPr id="31" name="CustomShape 2"/>
          <p:cNvSpPr/>
          <p:nvPr/>
        </p:nvSpPr>
        <p:spPr>
          <a:xfrm>
            <a:off x="539640" y="4005000"/>
            <a:ext cx="2928600" cy="1571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2" name="CustomShape 3"/>
          <p:cNvSpPr/>
          <p:nvPr/>
        </p:nvSpPr>
        <p:spPr>
          <a:xfrm>
            <a:off x="683640" y="4509000"/>
            <a:ext cx="2808000" cy="1005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Odd Christian Øverland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NtEU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20.06.2011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659280" cy="6857640"/>
          </a:xfrm>
          <a:prstGeom prst="rect">
            <a:avLst/>
          </a:prstGeom>
        </p:spPr>
      </p:pic>
      <p:pic>
        <p:nvPicPr>
          <p:cNvPr descr="" id="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8000" y="2060640"/>
            <a:ext cx="2412720" cy="2376000"/>
          </a:xfrm>
          <a:prstGeom prst="rect">
            <a:avLst/>
          </a:prstGeom>
        </p:spPr>
      </p:pic>
      <p:pic>
        <p:nvPicPr>
          <p:cNvPr descr="" id="6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87640" y="2421000"/>
            <a:ext cx="3384360" cy="1800000"/>
          </a:xfrm>
          <a:prstGeom prst="rect">
            <a:avLst/>
          </a:prstGeom>
        </p:spPr>
      </p:pic>
      <p:pic>
        <p:nvPicPr>
          <p:cNvPr descr="" id="7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804000" y="2349360"/>
            <a:ext cx="2077560" cy="2015640"/>
          </a:xfrm>
          <a:prstGeom prst="rect">
            <a:avLst/>
          </a:prstGeom>
        </p:spPr>
      </p:pic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980640"/>
            <a:ext cx="5464080" cy="4905720"/>
          </a:xfrm>
          <a:prstGeom prst="rect">
            <a:avLst/>
          </a:prstGeom>
        </p:spPr>
      </p:pic>
      <p:sp>
        <p:nvSpPr>
          <p:cNvPr id="72" name="CustomShape 1"/>
          <p:cNvSpPr/>
          <p:nvPr/>
        </p:nvSpPr>
        <p:spPr>
          <a:xfrm>
            <a:off x="6948360" y="980640"/>
            <a:ext cx="1583640" cy="2559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5400">
                <a:solidFill>
                  <a:srgbClr val="2d2db9"/>
                </a:solidFill>
                <a:latin typeface="Times New Roman"/>
              </a:rPr>
              <a:t>Hva skjer nå?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7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40" y="5373360"/>
            <a:ext cx="2857320" cy="1079640"/>
          </a:xfrm>
          <a:prstGeom prst="rect">
            <a:avLst/>
          </a:prstGeom>
        </p:spPr>
      </p:pic>
      <p:pic>
        <p:nvPicPr>
          <p:cNvPr descr="" id="7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954760" y="0"/>
            <a:ext cx="2859480" cy="2024640"/>
          </a:xfrm>
          <a:prstGeom prst="rect">
            <a:avLst/>
          </a:prstGeom>
        </p:spPr>
      </p:pic>
      <p:pic>
        <p:nvPicPr>
          <p:cNvPr descr="" id="76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000" y="1628640"/>
            <a:ext cx="2710440" cy="1800000"/>
          </a:xfrm>
          <a:prstGeom prst="rect">
            <a:avLst/>
          </a:prstGeom>
        </p:spPr>
      </p:pic>
      <p:sp>
        <p:nvSpPr>
          <p:cNvPr id="77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Utfordringene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Substitusjon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Konkurranse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Produktmiks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Miljø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Geografi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Politikk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Konsernstruktur</a:t>
            </a:r>
            <a:endParaRPr/>
          </a:p>
        </p:txBody>
      </p:sp>
      <p:sp>
        <p:nvSpPr>
          <p:cNvPr id="79" name="TextShape 3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 algn="r"/>
            <a:fld id="{5171A1B1-3191-4171-9111-710061F101A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  <p:pic>
        <p:nvPicPr>
          <p:cNvPr descr="" id="80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932000" y="4197960"/>
            <a:ext cx="2949840" cy="1484640"/>
          </a:xfrm>
          <a:prstGeom prst="rect">
            <a:avLst/>
          </a:prstGeom>
        </p:spPr>
      </p:pic>
      <p:pic>
        <p:nvPicPr>
          <p:cNvPr descr="" id="81" name="Bild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924000" y="1556640"/>
            <a:ext cx="3846240" cy="49406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696160" y="6372360"/>
            <a:ext cx="285480" cy="291600"/>
          </a:xfrm>
          <a:prstGeom prst="rect">
            <a:avLst/>
          </a:prstGeom>
        </p:spPr>
        <p:txBody>
          <a:bodyPr/>
          <a:p>
            <a:pPr algn="ctr"/>
            <a:fld id="{B1917191-D111-4141-B121-D111914141A1}" type="slidenum">
              <a:rPr b="1" lang="en-US" sz="1400">
                <a:solidFill>
                  <a:srgbClr val="919195"/>
                </a:solidFill>
                <a:latin typeface="Times New Roman"/>
              </a:rPr>
              <a:t>&lt;nummer&gt;</a:t>
            </a:fld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395640" y="476280"/>
            <a:ext cx="8352720" cy="8251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Postens rammebetingelser for strategisk utvikling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380880" y="5878440"/>
            <a:ext cx="8511840" cy="637920"/>
          </a:xfrm>
          <a:prstGeom prst="rect">
            <a:avLst/>
          </a:prstGeom>
          <a:solidFill>
            <a:srgbClr val="d9d9d9"/>
          </a:solidFill>
        </p:spPr>
        <p:txBody>
          <a:bodyPr bIns="45000" lIns="90000" rIns="90000" tIns="45000"/>
          <a:p>
            <a:pPr algn="ctr"/>
            <a:r>
              <a:rPr b="1" lang="en-US" sz="1200">
                <a:solidFill>
                  <a:srgbClr val="000000"/>
                </a:solidFill>
                <a:latin typeface="Times New Roman"/>
              </a:rPr>
              <a:t>Topplinjeeffekten av denne utviklingen er i sum dramatisk. </a:t>
            </a:r>
            <a:r>
              <a:rPr b="1" lang="en-US" sz="1200">
                <a:solidFill>
                  <a:srgbClr val="000000"/>
                </a:solidFill>
                <a:latin typeface="Times New Roman"/>
              </a:rPr>
              <a:t>
</a:t>
            </a:r>
            <a:r>
              <a:rPr lang="en-US" sz="1200">
                <a:solidFill>
                  <a:srgbClr val="000000"/>
                </a:solidFill>
                <a:latin typeface="Times New Roman"/>
              </a:rPr>
              <a:t>Utviklingen fordrer at Posten klarer å effektivisere bort både faste og variable kostnader for å tilpasse infrastrukturen til et atskillig lavere volum (og endret miks) frem til 2020</a:t>
            </a:r>
            <a:endParaRPr/>
          </a:p>
        </p:txBody>
      </p:sp>
      <p:sp>
        <p:nvSpPr>
          <p:cNvPr id="85" name="CustomShape 4"/>
          <p:cNvSpPr/>
          <p:nvPr/>
        </p:nvSpPr>
        <p:spPr>
          <a:xfrm>
            <a:off x="396720" y="6599160"/>
            <a:ext cx="8567280" cy="285480"/>
          </a:xfrm>
          <a:prstGeom prst="rect">
            <a:avLst/>
          </a:prstGeom>
        </p:spPr>
        <p:txBody>
          <a:bodyPr anchor="ctr" bIns="0" lIns="0" rIns="0" tIns="0"/>
          <a:p>
            <a:pPr>
              <a:lnSpc>
                <a:spcPct val="90000"/>
              </a:lnSpc>
            </a:pPr>
            <a:r>
              <a:rPr b="1" lang="en-US" sz="900">
                <a:solidFill>
                  <a:srgbClr val="000000"/>
                </a:solidFill>
                <a:latin typeface="Verdana"/>
              </a:rPr>
              <a:t>Kilde: Langtidsplanen 2009-2014</a:t>
            </a:r>
            <a:endParaRPr/>
          </a:p>
        </p:txBody>
      </p:sp>
      <p:sp>
        <p:nvSpPr>
          <p:cNvPr id="86" name="CustomShape 5"/>
          <p:cNvSpPr/>
          <p:nvPr/>
        </p:nvSpPr>
        <p:spPr>
          <a:xfrm>
            <a:off x="704880" y="1989000"/>
            <a:ext cx="1133280" cy="250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050">
                <a:solidFill>
                  <a:srgbClr val="000000"/>
                </a:solidFill>
                <a:latin typeface="Verdana"/>
              </a:rPr>
              <a:t>Volum (Mill.)</a:t>
            </a:r>
            <a:endParaRPr/>
          </a:p>
        </p:txBody>
      </p:sp>
      <p:sp>
        <p:nvSpPr>
          <p:cNvPr id="87" name="CustomShape 6"/>
          <p:cNvSpPr/>
          <p:nvPr/>
        </p:nvSpPr>
        <p:spPr>
          <a:xfrm>
            <a:off x="4556160" y="2997360"/>
            <a:ext cx="201240" cy="3234960"/>
          </a:xfrm>
          <a:prstGeom prst="leftBracket">
            <a:avLst>
              <a:gd fmla="val 1664" name="adj"/>
            </a:avLst>
          </a:prstGeom>
          <a:ln w="9360">
            <a:solidFill>
              <a:srgbClr val="00cc99"/>
            </a:solidFill>
            <a:round/>
          </a:ln>
        </p:spPr>
      </p:sp>
      <p:sp>
        <p:nvSpPr>
          <p:cNvPr id="88" name="CustomShape 7"/>
          <p:cNvSpPr/>
          <p:nvPr/>
        </p:nvSpPr>
        <p:spPr>
          <a:xfrm>
            <a:off x="2392200" y="2676600"/>
            <a:ext cx="1309320" cy="561600"/>
          </a:xfrm>
          <a:prstGeom prst="roundRect">
            <a:avLst>
              <a:gd fmla="val 3333" name="adj"/>
            </a:avLst>
          </a:prstGeom>
          <a:solidFill>
            <a:srgbClr val="d9d9d9"/>
          </a:solidFill>
          <a:ln w="9360">
            <a:solidFill>
              <a:srgbClr val="00cc99"/>
            </a:solidFill>
            <a:round/>
          </a:ln>
        </p:spPr>
        <p:txBody>
          <a:bodyPr anchor="ctr" bIns="36000" lIns="36000" rIns="36000" tIns="36000" wrap="none"/>
          <a:p>
            <a:pPr algn="ctr"/>
            <a:r>
              <a:rPr lang="en-US" sz="1200">
                <a:solidFill>
                  <a:srgbClr val="000000"/>
                </a:solidFill>
                <a:latin typeface="Verdana"/>
              </a:rPr>
              <a:t>2009-2014</a:t>
            </a:r>
            <a:endParaRPr/>
          </a:p>
          <a:p>
            <a:pPr algn="ctr"/>
            <a:r>
              <a:rPr lang="en-US" sz="1200">
                <a:solidFill>
                  <a:srgbClr val="000000"/>
                </a:solidFill>
                <a:latin typeface="Verdana"/>
              </a:rPr>
              <a:t>Totalt: -21,4 %</a:t>
            </a:r>
            <a:endParaRPr/>
          </a:p>
          <a:p>
            <a:pPr algn="ctr"/>
            <a:r>
              <a:rPr lang="en-US" sz="1200">
                <a:solidFill>
                  <a:srgbClr val="000000"/>
                </a:solidFill>
                <a:latin typeface="Verdana"/>
              </a:rPr>
              <a:t>CAGR: -4,7 %</a:t>
            </a:r>
            <a:endParaRPr/>
          </a:p>
        </p:txBody>
      </p:sp>
      <p:sp>
        <p:nvSpPr>
          <p:cNvPr id="89" name="CustomShape 8"/>
          <p:cNvSpPr/>
          <p:nvPr/>
        </p:nvSpPr>
        <p:spPr>
          <a:xfrm>
            <a:off x="2424600" y="2421000"/>
            <a:ext cx="120780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200">
                <a:solidFill>
                  <a:srgbClr val="000000"/>
                </a:solidFill>
                <a:latin typeface="Verdana"/>
              </a:rPr>
              <a:t>Langtidsplan:</a:t>
            </a:r>
            <a:endParaRPr/>
          </a:p>
        </p:txBody>
      </p:sp>
      <p:sp>
        <p:nvSpPr>
          <p:cNvPr id="90" name="CustomShape 9"/>
          <p:cNvSpPr/>
          <p:nvPr/>
        </p:nvSpPr>
        <p:spPr>
          <a:xfrm>
            <a:off x="6088680" y="2852640"/>
            <a:ext cx="75816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200">
                <a:solidFill>
                  <a:srgbClr val="000000"/>
                </a:solidFill>
                <a:latin typeface="Verdana"/>
              </a:rPr>
              <a:t>Estimat</a:t>
            </a:r>
            <a:endParaRPr/>
          </a:p>
        </p:txBody>
      </p:sp>
      <p:sp>
        <p:nvSpPr>
          <p:cNvPr id="91" name="CustomShape 10"/>
          <p:cNvSpPr/>
          <p:nvPr/>
        </p:nvSpPr>
        <p:spPr>
          <a:xfrm>
            <a:off x="8339040" y="4149720"/>
            <a:ext cx="425160" cy="318600"/>
          </a:xfrm>
          <a:prstGeom prst="roundRect">
            <a:avLst>
              <a:gd fmla="val 3600" name="adj"/>
            </a:avLst>
          </a:prstGeom>
        </p:spPr>
        <p:txBody>
          <a:bodyPr anchor="ctr" bIns="36000" lIns="36000" rIns="36000" tIns="36000" wrap="none"/>
          <a:p>
            <a:pPr algn="ctr"/>
            <a:r>
              <a:rPr b="1" lang="en-US" sz="1050">
                <a:solidFill>
                  <a:srgbClr val="000000"/>
                </a:solidFill>
                <a:latin typeface="Verdana"/>
              </a:rPr>
              <a:t>Andel B:</a:t>
            </a:r>
            <a:r>
              <a:rPr b="1" lang="en-US" sz="1050">
                <a:solidFill>
                  <a:srgbClr val="000000"/>
                </a:solidFill>
                <a:latin typeface="Verdana"/>
              </a:rPr>
              <a:t>
</a:t>
            </a:r>
            <a:r>
              <a:rPr b="1" lang="en-US" sz="1050">
                <a:solidFill>
                  <a:srgbClr val="000000"/>
                </a:solidFill>
                <a:latin typeface="Verdana"/>
              </a:rPr>
              <a:t>76 %</a:t>
            </a:r>
            <a:endParaRPr/>
          </a:p>
        </p:txBody>
      </p:sp>
      <p:sp>
        <p:nvSpPr>
          <p:cNvPr id="92" name="CustomShape 11"/>
          <p:cNvSpPr/>
          <p:nvPr/>
        </p:nvSpPr>
        <p:spPr>
          <a:xfrm>
            <a:off x="8339040" y="4653000"/>
            <a:ext cx="425160" cy="318600"/>
          </a:xfrm>
          <a:prstGeom prst="roundRect">
            <a:avLst>
              <a:gd fmla="val 3600" name="adj"/>
            </a:avLst>
          </a:prstGeom>
        </p:spPr>
        <p:txBody>
          <a:bodyPr anchor="ctr" bIns="36000" lIns="36000" rIns="36000" tIns="36000" wrap="none"/>
          <a:p>
            <a:pPr algn="ctr"/>
            <a:r>
              <a:rPr b="1" lang="en-US" sz="1050">
                <a:solidFill>
                  <a:srgbClr val="000000"/>
                </a:solidFill>
                <a:latin typeface="Verdana"/>
              </a:rPr>
              <a:t>Andel A:</a:t>
            </a:r>
            <a:r>
              <a:rPr b="1" lang="en-US" sz="1050">
                <a:solidFill>
                  <a:srgbClr val="000000"/>
                </a:solidFill>
                <a:latin typeface="Verdana"/>
              </a:rPr>
              <a:t>
</a:t>
            </a:r>
            <a:r>
              <a:rPr b="1" lang="en-US" sz="1050">
                <a:solidFill>
                  <a:srgbClr val="000000"/>
                </a:solidFill>
                <a:latin typeface="Verdana"/>
              </a:rPr>
              <a:t>24 %</a:t>
            </a:r>
            <a:endParaRPr/>
          </a:p>
        </p:txBody>
      </p:sp>
      <p:sp>
        <p:nvSpPr>
          <p:cNvPr id="93" name="CustomShape 12"/>
          <p:cNvSpPr/>
          <p:nvPr/>
        </p:nvSpPr>
        <p:spPr>
          <a:xfrm>
            <a:off x="611280" y="1413000"/>
            <a:ext cx="8353080" cy="577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Estimater for adressert post tilsier at totalvolumet nesten vil bli halvert fra 2009 til 2020. 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A-post vil isolert sett falle med ca. 2/3 i samme periode</a:t>
            </a:r>
            <a:endParaRPr/>
          </a:p>
        </p:txBody>
      </p:sp>
      <p:sp>
        <p:nvSpPr>
          <p:cNvPr id="94" name="CustomShape 13"/>
          <p:cNvSpPr/>
          <p:nvPr/>
        </p:nvSpPr>
        <p:spPr>
          <a:xfrm>
            <a:off x="7935840" y="3400560"/>
            <a:ext cx="201240" cy="3234960"/>
          </a:xfrm>
          <a:prstGeom prst="leftBracket">
            <a:avLst>
              <a:gd fmla="val 1664" name="adj"/>
            </a:avLst>
          </a:prstGeom>
          <a:ln w="9360">
            <a:solidFill>
              <a:srgbClr val="00cc99"/>
            </a:solidFill>
            <a:round/>
          </a:ln>
        </p:spPr>
      </p:sp>
      <p:sp>
        <p:nvSpPr>
          <p:cNvPr id="95" name="CustomShape 14"/>
          <p:cNvSpPr/>
          <p:nvPr/>
        </p:nvSpPr>
        <p:spPr>
          <a:xfrm>
            <a:off x="5800680" y="3164040"/>
            <a:ext cx="1309320" cy="563040"/>
          </a:xfrm>
          <a:prstGeom prst="roundRect">
            <a:avLst>
              <a:gd fmla="val 3333" name="adj"/>
            </a:avLst>
          </a:prstGeom>
          <a:solidFill>
            <a:srgbClr val="d9d9d9"/>
          </a:solidFill>
          <a:ln w="9360">
            <a:solidFill>
              <a:srgbClr val="00cc99"/>
            </a:solidFill>
            <a:round/>
          </a:ln>
        </p:spPr>
        <p:txBody>
          <a:bodyPr anchor="ctr" bIns="36000" lIns="36000" rIns="36000" tIns="36000" wrap="none"/>
          <a:p>
            <a:pPr algn="ctr"/>
            <a:r>
              <a:rPr lang="en-US" sz="1200">
                <a:solidFill>
                  <a:srgbClr val="000000"/>
                </a:solidFill>
                <a:latin typeface="Verdana"/>
              </a:rPr>
              <a:t>2015-2020</a:t>
            </a:r>
            <a:r>
              <a:rPr lang="en-US" sz="1200">
                <a:solidFill>
                  <a:srgbClr val="000000"/>
                </a:solidFill>
                <a:latin typeface="Verdana"/>
              </a:rPr>
              <a:t>
</a:t>
            </a:r>
            <a:r>
              <a:rPr lang="en-US" sz="1200">
                <a:solidFill>
                  <a:srgbClr val="000000"/>
                </a:solidFill>
                <a:latin typeface="Verdana"/>
              </a:rPr>
              <a:t>Totalt: -25,6 %</a:t>
            </a:r>
            <a:endParaRPr/>
          </a:p>
          <a:p>
            <a:pPr algn="ctr"/>
            <a:r>
              <a:rPr lang="en-US" sz="1200">
                <a:solidFill>
                  <a:srgbClr val="000000"/>
                </a:solidFill>
                <a:latin typeface="Verdana"/>
              </a:rPr>
              <a:t>CAGR: -5,8 %</a:t>
            </a:r>
            <a:endParaRPr/>
          </a:p>
        </p:txBody>
      </p:sp>
    </p:spTree>
  </p:cSld>
</p:sld>
</file>

<file path=ppt/slides/slide14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96" name="CustomShape 1"/><p:cNvSpPr/><p:nvPr/></p:nvSpPr><p:spPr><a:xfrm><a:off x="324000" y="404640"/><a:ext cx="8640360" cy="825120"/></a:xfrm><a:prstGeom prst="rect"><a:avLst></a:avLst></a:prstGeom></p:spPr><p:txBody><a:bodyPr bIns="45000" lIns="90000" rIns="90000" tIns="45000"/><a:p><a:r><a:rPr lang="en-US" sz="2400"><a:solidFill><a:srgbClr val="2d2db9"/></a:solidFill><a:latin typeface="Times New Roman"/></a:rPr><a:t>Posten vurderer tiltak som kan gjøres på pris, produkt og kostnader</a:t></a:r><a:endParaRPr/></a:p></p:txBody></p:sp><p:sp><p:nvSpPr><p:cNvPr id="97" name="TextShape 2"/><p:cNvSpPr txBox="1"/><p:nvPr/></p:nvSpPr><p:spPr><a:xfrm><a:off x="8669160" y="6512040"/><a:ext cx="421920" cy="151920"/></a:xfrm><a:prstGeom prst="rect"><a:avLst/></a:prstGeom></p:spPr><p:txBody><a:bodyPr/><a:p><a:pPr algn="ctr"></a:pPr><a:fld id="{A1B131E1-4141-4121-A1A1-11C121B14151}" type="slidenum"><a:rPr lang="en-US" sz="1100"><a:solidFill><a:srgbClr val="000000"/></a:solidFill><a:latin typeface="Times New Roman"/></a:rPr><a:t>&lt;nummer&gt;</a:t></a:fld><a:endParaRPr/></a:p></p:txBody></p:sp><p:cxnSp><p:nvCxnSpPr><p:cNvPr id="98" name="Line 3"/><p:cNvCxnSpPr></p:cNvCxnSpPr><p:nvPr/></p:nvCxnSpPr><p:spPr><xfrm><a:off x="549000" y="2692080"/><a:ext cx="8177760" cy="2160"/></xfrm><a:prstGeom prst="straightConnector1"><a:avLst/></a:prstGeom><a:ln w="9360"><a:solidFill><a:srgbClr val="00cc99"/></a:solidFill><a:round/><a:tailEnd len="med" type="triangle" w="med"/></a:ln></p:spPr></p:cxnSp><p:sp><p:nvSpPr><p:cNvPr id="99" name="CustomShape 4"/><p:cNvSpPr/><p:nvPr/></p:nvSpPr><p:spPr><a:xfrm><a:off x="1013760" y="2413080"/><a:ext cx="461160" cy="257760"/></a:xfrm><a:prstGeom prst="rect"><a:avLst></a:avLst></a:prstGeom></p:spPr><p:txBody><a:bodyPr bIns="45000" lIns="90000" rIns="90000" tIns="45000" wrap="none"/><a:p><a:r><a:rPr b="1" lang="en-US" sz="1100"><a:solidFill><a:srgbClr val="919195"/></a:solidFill><a:latin typeface="Times New Roman"/></a:rPr><a:t>2010</a:t></a:r><a:endParaRPr/></a:p></p:txBody></p:sp><p:sp><p:nvSpPr><p:cNvPr id="100" name="CustomShape 5"/><p:cNvSpPr/><p:nvPr/></p:nvSpPr><p:spPr><a:xfrm><a:off x="4179240" y="2405160"/><a:ext cx="461160" cy="257760"/></a:xfrm><a:prstGeom prst="rect"><a:avLst></a:avLst></a:prstGeom></p:spPr><p:txBody><a:bodyPr bIns="45000" lIns="90000" rIns="90000" tIns="45000" wrap="none"/><a:p><a:r><a:rPr b="1" lang="en-US" sz="1100"><a:solidFill><a:srgbClr val="919195"/></a:solidFill><a:latin typeface="Times New Roman"/></a:rPr><a:t>2015</a:t></a:r><a:endParaRPr/></a:p></p:txBody></p:sp><p:sp><p:nvSpPr><p:cNvPr id="101" name="CustomShape 6"/><p:cNvSpPr/><p:nvPr/></p:nvSpPr><p:spPr><a:xfrm><a:off x="8089200" y="2395440"/><a:ext cx="461160" cy="257760"/></a:xfrm><a:prstGeom prst="rect"><a:avLst></a:avLst></a:prstGeom></p:spPr><p:txBody><a:bodyPr bIns="45000" lIns="90000" rIns="90000" tIns="45000" wrap="none"/><a:p><a:r><a:rPr b="1" lang="en-US" sz="1100"><a:solidFill><a:srgbClr val="919195"/></a:solidFill><a:latin typeface="Times New Roman"/></a:rPr><a:t>2020</a:t></a:r><a:endParaRPr/></a:p></p:txBody></p:sp><p:sp><p:nvSpPr><p:cNvPr id="102" name="CustomShape 7"/><p:cNvSpPr/><p:nvPr/></p:nvSpPr><p:spPr><a:xfrm><a:off x="150840" y="3742560"/><a:ext cx="1067760" cy="257760"/></a:xfrm><a:prstGeom prst="rect"><a:avLst></a:avLst></a:prstGeom></p:spPr><p:txBody><a:bodyPr bIns="45000" lIns="90000" rIns="90000" tIns="45000" wrap="none"/><a:p><a:pPr algn="r"></a:pPr><a:r><a:rPr b="1" lang="en-US" sz="1100"><a:solidFill><a:srgbClr val="919195"/></a:solidFill><a:latin typeface="Times New Roman"/></a:rPr><a:t>Økte inntekter</a:t></a:r><a:endParaRPr/></a:p></p:txBody></p:sp><p:sp><p:nvSpPr><p:cNvPr id="103" name="CustomShape 8"/><p:cNvSpPr/><p:nvPr/></p:nvSpPr><p:spPr><a:xfrm><a:off x="150840" y="5861520"/><a:ext cx="1424160" cy="257760"/></a:xfrm><a:prstGeom prst="rect"><a:avLst></a:avLst></a:prstGeom></p:spPr><p:txBody><a:bodyPr bIns="45000" lIns="90000" rIns="90000" tIns="45000" wrap="none"/><a:p><a:pPr algn="r"></a:pPr><a:r><a:rPr b="1" lang="en-US" sz="1100"><a:solidFill><a:srgbClr val="919195"/></a:solidFill><a:latin typeface="Times New Roman"/></a:rPr><a:t>Reduserte kostnader</a:t></a:r><a:endParaRPr/></a:p></p:txBody></p:sp><p:sp><p:nvSpPr><p:cNvPr id="104" name="Line 9"/><p:cNvSpPr/><p:nvPr/></p:nvSpPr><p:spPr><a:xfrm><a:off x="549000" y="3717720"/><a:ext cx="8177400" cy="0"/></a:xfrm><a:prstGeom prst="line"><a:avLst/></a:prstGeom><a:ln w="9360"><a:solidFill><a:srgbClr val="00cc99"/></a:solidFill><a:round/></a:ln></p:spPr></p:sp><p:sp><p:nvSpPr><p:cNvPr id="105" name="CustomShape 10"/><p:cNvSpPr/><p:nvPr/></p:nvSpPr><p:spPr><a:xfrm><a:off x="1954440" y="2252520"/><a:ext cx="803880" cy="425160"/></a:xfrm><a:prstGeom prst="rect"><a:avLst></a:avLst></a:prstGeom></p:spPr><p:txBody><a:bodyPr bIns="45000" lIns="90000" rIns="90000" tIns="45000" wrap="none"/><a:p><a:r><a:rPr b="1" lang="en-US" sz="1100"><a:solidFill><a:srgbClr val="919195"/></a:solidFill><a:latin typeface="Times New Roman"/></a:rPr><a:t>Spinnaker</a:t></a:r><a:endParaRPr/></a:p><a:p><a:r><a:rPr b="1" lang="en-US" sz="1100"><a:solidFill><a:srgbClr val="919195"/></a:solidFill><a:latin typeface="Times New Roman"/></a:rPr><a:t>2012</a:t></a:r><a:endParaRPr/></a:p></p:txBody></p:sp><p:sp><p:nvSpPr><p:cNvPr id="106" name="CustomShape 11"/><p:cNvSpPr/><p:nvPr/></p:nvSpPr><p:spPr><a:xfrm><a:off x="3539520" y="2252520"/><a:ext cx="461160" cy="425160"/></a:xfrm><a:prstGeom prst="rect"><a:avLst></a:avLst></a:prstGeom></p:spPr><p:txBody><a:bodyPr bIns="45000" lIns="90000" rIns="90000" tIns="45000" wrap="none"/><a:p><a:r><a:rPr b="1" lang="en-US" sz="1100"><a:solidFill><a:srgbClr val="919195"/></a:solidFill><a:latin typeface="Times New Roman"/></a:rPr><a:t>LTP</a:t></a:r><a:endParaRPr/></a:p><a:p><a:r><a:rPr b="1" lang="en-US" sz="1100"><a:solidFill><a:srgbClr val="919195"/></a:solidFill><a:latin typeface="Times New Roman"/></a:rPr><a:t>2014</a:t></a:r><a:endParaRPr/></a:p></p:txBody></p:sp><p:sp><p:nvSpPr><p:cNvPr id="107" name="Line 12"/><p:cNvSpPr/><p:nvPr/></p:nvSpPr><p:spPr><a:xfrm><a:off x="2395440" y="2643120"/><a:ext cx="0" cy="3857760"/></a:xfrm><a:prstGeom prst="line"><a:avLst/></a:prstGeom><a:ln cap="rnd" w="9360"><a:solidFill><a:srgbClr val="00cc99"/></a:solidFill><a:custDash><a:ds d="104000" sp="78000"/></a:custDash><a:round/></a:ln></p:spPr></p:sp><p:sp><p:nvSpPr><p:cNvPr id="108" name="Line 13"/><p:cNvSpPr/><p:nvPr/></p:nvSpPr><p:spPr><a:xfrm><a:off x="3846600" y="2643120"/><a:ext cx="0" cy="3857760"/></a:xfrm><a:prstGeom prst="line"><a:avLst/></a:prstGeom><a:ln cap="rnd" w="9360"><a:solidFill><a:srgbClr val="00cc99"/></a:solidFill><a:custDash><a:ds d="104000" sp="78000"/></a:custDash><a:round/></a:ln></p:spPr></p:sp><p:sp><p:nvSpPr><p:cNvPr id="109" name="CustomShape 14"/><p:cNvSpPr/><p:nvPr/></p:nvSpPr><p:spPr><a:xfrm><a:off x="590400" y="3718080"/><a:ext cx="1893600" cy="22665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000000"/></a:solidFill><a:latin typeface="Times New Roman"/></a:rPr><a:t>PNN</a:t></a:r><a:endParaRPr/></a:p><a:p><a:pPr><a:buSzPct val="45000"/><a:buFont typeface="Arial"/><a:buChar char="•"/></a:pPr><a:r><a:rPr b="1" lang="en-US" sz="1100"><a:solidFill><a:srgbClr val="000000"/></a:solidFill><a:latin typeface="Times New Roman"/></a:rPr><a:t>OpEX</a:t></a:r><a:endParaRPr/></a:p><a:p><a:pPr><a:buSzPct val="45000"/><a:buFont typeface="Arial"/><a:buChar char="•"/></a:pPr><a:r><a:rPr b="1" lang="en-US" sz="1100"><a:solidFill><a:srgbClr val="000000"/></a:solidFill><a:latin typeface="Times New Roman"/></a:rPr><a:t>Bonusbaserte incentiver</a:t></a:r><a:endParaRPr/></a:p><a:p><a:pPr><a:buSzPct val="45000"/><a:buFont typeface="Arial"/><a:buChar char="•"/></a:pPr><a:r><a:rPr b="1" lang="en-US" sz="1100"><a:solidFill><a:srgbClr val="000000"/></a:solidFill><a:latin typeface="Times New Roman"/></a:rPr><a:t>Volumbasert bemanning</a:t></a:r><a:endParaRPr/></a:p><a:p><a:pPr><a:buSzPct val="45000"/><a:buFont typeface="Arial"/><a:buChar char="•"/></a:pPr><a:r><a:rPr b="1" lang="en-US" sz="1100"><a:solidFill><a:srgbClr val="000000"/></a:solidFill><a:latin typeface="Times New Roman"/></a:rPr><a:t>Reforhandle PiB-avtaler</a:t></a:r><a:endParaRPr/></a:p><a:p><a:pPr><a:buSzPct val="45000"/><a:buFont typeface="Arial"/><a:buChar char="•"/></a:pPr><a:r><a:rPr b="1" lang="en-US" sz="1100"><a:solidFill><a:srgbClr val="000000"/></a:solidFill><a:latin typeface="Times New Roman"/></a:rPr><a:t>Nytt postkontor-konsept</a:t></a:r><a:endParaRPr/></a:p><a:p><a:pPr><a:buSzPct val="45000"/><a:buFont typeface="Arial"/><a:buChar char="•"/></a:pPr><a:r><a:rPr b="1" lang="en-US" sz="1100"><a:solidFill><a:srgbClr val="000000"/></a:solidFill><a:latin typeface="Times New Roman"/></a:rPr><a:t>Terminalstruktur</a:t></a:r><a:endParaRPr/></a:p><a:p><a:pPr><a:buSzPct val="45000"/><a:buFont typeface="Arial"/><a:buChar char="•"/></a:pPr><a:r><a:rPr b="1" lang="en-US" sz="1100"><a:solidFill><a:srgbClr val="000000"/></a:solidFill><a:latin typeface="Times New Roman"/></a:rPr><a:t>Integrasjon D-P</a:t></a:r><a:endParaRPr/></a:p><a:p><a:pPr><a:buSzPct val="45000"/><a:buFont typeface="Arial"/><a:buChar char="•"/></a:pPr><a:r><a:rPr b="1" lang="en-US" sz="1100"><a:solidFill><a:srgbClr val="000000"/></a:solidFill><a:latin typeface="Times New Roman"/></a:rPr><a:t>MSG</a:t></a:r><a:endParaRPr/></a:p><a:p><a:pPr><a:buSzPct val="45000"/><a:buFont typeface="Arial"/><a:buChar char="•"/></a:pPr><a:r><a:rPr b="1" lang="en-US" sz="1100"><a:solidFill><a:srgbClr val="000000"/></a:solidFill><a:latin typeface="Times New Roman"/></a:rPr><a:t>Kjøretøystrategi</a:t></a:r><a:endParaRPr/></a:p><a:p><a:pPr><a:buSzPct val="45000"/><a:buFont typeface="Arial"/><a:buChar char="•"/></a:pPr><a:r><a:rPr b="1" lang="en-US" sz="1100"><a:solidFill><a:srgbClr val="000000"/></a:solidFill><a:latin typeface="Times New Roman"/></a:rPr><a:t>Adressekvalitet</a:t></a:r><a:endParaRPr/></a:p><a:p><a:pPr><a:buSzPct val="45000"/><a:buFont typeface="Arial"/><a:buChar char="•"/></a:pPr><a:r><a:rPr b="1" lang="en-US" sz="1100"><a:solidFill><a:srgbClr val="000000"/></a:solidFill><a:latin typeface="Times New Roman"/></a:rPr><a:t>Frister</a:t></a:r><a:endParaRPr/></a:p><a:p><a:pPr><a:buSzPct val="45000"/><a:buFont typeface="Arial"/><a:buChar char="•"/></a:pPr><a:r><a:rPr b="1" lang="en-US" sz="1100"><a:solidFill><a:srgbClr val="000000"/></a:solidFill><a:latin typeface="Times New Roman"/></a:rPr><a:t>Postkasseplassering</a:t></a:r><a:endParaRPr/></a:p></p:txBody></p:sp><p:sp><p:nvSpPr><p:cNvPr id="110" name="CustomShape 15"/><p:cNvSpPr/><p:nvPr/></p:nvSpPr><p:spPr><a:xfrm><a:off x="654120" y="2752560"/><a:ext cx="1740960" cy="4251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000000"/></a:solidFill><a:latin typeface="Times New Roman"/></a:rPr><a:t>Optimal brevportefølje</a:t></a:r><a:endParaRPr/></a:p></p:txBody></p:sp><p:sp><p:nvSpPr><p:cNvPr id="111" name="CustomShape 16"/><p:cNvSpPr/><p:nvPr/></p:nvSpPr><p:spPr><a:xfrm><a:off x="4352760" y="3718080"/><a:ext cx="2212560" cy="14295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000000"/></a:solidFill><a:latin typeface="Times New Roman"/></a:rPr><a:t>Redusert distribusjons-frekvens? (lørdag)</a:t></a:r><a:endParaRPr/></a:p><a:p><a:pPr><a:buSzPct val="45000"/><a:buFont typeface="Arial"/><a:buChar char="•"/></a:pPr><a:r><a:rPr b="1" lang="en-US" sz="1100"><a:solidFill><a:srgbClr val="000000"/></a:solidFill><a:latin typeface="Times New Roman"/></a:rPr><a:t>Bortfall /marginal A-post</a:t></a:r><a:endParaRPr/></a:p><a:p><a:pPr><a:buSzPct val="45000"/><a:buFont typeface="Arial"/><a:buChar char="•"/></a:pPr><a:r><a:rPr b="1" lang="en-US" sz="1100"><a:solidFill><a:srgbClr val="000000"/></a:solidFill><a:latin typeface="Times New Roman"/></a:rPr><a:t>Klimanøytralt brevprodukt</a:t></a:r><a:endParaRPr/></a:p><a:p><a:pPr><a:buSzPct val="45000"/><a:buFont typeface="Arial"/><a:buChar char="•"/></a:pPr><a:r><a:rPr b="1" lang="en-US" sz="1100"><a:solidFill><a:srgbClr val="000000"/></a:solidFill><a:latin typeface="Times New Roman"/></a:rPr><a:t>Bortfall bankplikt?</a:t></a:r><a:endParaRPr/></a:p><a:p><a:pPr><a:buSzPct val="45000"/><a:buFont typeface="Arial"/><a:buChar char="•"/></a:pPr><a:r><a:rPr b="1" lang="en-US" sz="1100"><a:solidFill><a:srgbClr val="000000"/></a:solidFill><a:latin typeface="Times New Roman"/></a:rPr><a:t>Enklere tjenesteomfang ekspedisjonsnett (light)</a:t></a:r><a:endParaRPr/></a:p><a:p><a:pPr><a:buSzPct val="45000"/><a:buFont typeface="Arial"/><a:buChar char="•"/></a:pPr><a:r><a:rPr b="1" lang="en-US" sz="1100"><a:solidFill><a:srgbClr val="000000"/></a:solidFill><a:latin typeface="Times New Roman"/></a:rPr><a:t>Terminalstruktur (igjen)?</a:t></a:r><a:endParaRPr/></a:p></p:txBody></p:sp><p:sp><p:nvSpPr><p:cNvPr id="112" name="CustomShape 17"/><p:cNvSpPr/><p:nvPr/></p:nvSpPr><p:spPr><a:xfrm><a:off x="7053120" y="3714840"/><a:ext cx="1936440" cy="4251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000000"/></a:solidFill><a:latin typeface="Times New Roman"/></a:rPr><a:t>Redusert distribusjons-frekvens utover lørdag ?</a:t></a:r><a:endParaRPr/></a:p></p:txBody></p:sp><p:cxnSp><p:nvCxnSpPr><p:cNvPr id="113" name="Line 18"/><p:cNvCxnSpPr></p:cNvCxnSpPr><p:nvPr/></p:nvCxnSpPr><p:spPr><1pic:xfrm><a:off x="2395440" y="1968480"/><a:ext cx="1800" cy="214560"/></1pic:xfrm><a:prstGeom prst="straightConnector1"><a:avLst/></a:prstGeom><a:ln w="19080"><a:solidFill><a:srgbClr val="00cc99"/></a:solidFill><a:round/><a:tailEnd len="med" type="triangle" w="med"/></a:ln></p:spPr></p:cxnSp><p:cxnSp><p:nvCxnSpPr><p:cNvPr id="114" name="Line 19"/><p:cNvCxnSpPr></p:cNvCxnSpPr><p:nvPr/></p:nvCxnSpPr><p:spPr><1pic:xfrm><a:off x="3779640" y="1966680"/><a:ext cx="1800" cy="214560"/></1pic:xfrm><a:prstGeom prst="straightConnector1"><a:avLst/></a:prstGeom><a:ln w="19080"><a:solidFill><a:srgbClr val="00cc99"/></a:solidFill><a:round/><a:tailEnd len="med" type="triangle" w="med"/></a:ln></p:spPr></p:cxnSp><p:sp><p:nvSpPr><p:cNvPr id="115" name="CustomShape 20"/><p:cNvSpPr/><p:nvPr/></p:nvSpPr><p:spPr><a:xfrm><a:off x="1476360" y="3141720"/><a:ext cx="7054560" cy="425160"/></a:xfrm><a:prstGeom prst="rect"><a:avLst></a:avLst></a:prstGeom></p:spPr><p:txBody><a:bodyPr bIns="45000" lIns="90000" rIns="90000" tIns="45000"/><a:p><a:r><a:rPr b="1" lang="en-US" sz="1100"><a:solidFill><a:srgbClr val="ff0000"/></a:solidFill><a:latin typeface="Times New Roman"/></a:rPr><a:t>Løpende</a:t></a:r><a:r><a:rPr b="1" lang="en-US" sz="1100"><a:solidFill><a:srgbClr val="000000"/></a:solidFill><a:latin typeface="Times New Roman"/></a:rPr><a:t>: Årlige prisøkninger innenfor rammer i konsesjonen</a:t></a:r><a:endParaRPr/></a:p><a:p><a:r><a:rPr b="1" lang="en-US" sz="1100"><a:solidFill><a:srgbClr val="7f7f7f"/></a:solidFill><a:latin typeface="Times New Roman"/></a:rPr><a:t>                  </a:t></a:r><a:endParaRPr/></a:p></p:txBody></p:sp><p:sp><p:nvSpPr><p:cNvPr id="116" name="CustomShape 21"/><p:cNvSpPr/><p:nvPr/></p:nvSpPr><p:spPr><a:xfrm><a:off x="263520" y="1571760"/><a:ext cx="2198160" cy="5925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ee3226"/></a:solidFill><a:latin typeface="Times New Roman"/></a:rPr><a:t>Konkrete tiltak inkl BC og milepæler</a:t></a:r><a:endParaRPr/></a:p><a:p><a:pPr><a:buSzPct val="45000"/><a:buFont typeface="Arial"/><a:buChar char="•"/></a:pPr><a:r><a:rPr b="1" lang="en-US" sz="1100"><a:solidFill><a:srgbClr val="ee3226"/></a:solidFill><a:latin typeface="Times New Roman"/></a:rPr><a:t>Innarbeides i årlige budsjetter</a:t></a:r><a:endParaRPr/></a:p></p:txBody></p:sp><p:sp><p:nvSpPr><p:cNvPr id="117" name="CustomShape 22"/><p:cNvSpPr/><p:nvPr/></p:nvSpPr><p:spPr><a:xfrm><a:off x="2395440" y="1573200"/><a:ext cx="1649160" cy="4251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ee3226"/></a:solidFill><a:latin typeface="Times New Roman"/></a:rPr><a:t>Målsatt, men ikke konkrete tiltak</a:t></a:r><a:endParaRPr/></a:p></p:txBody></p:sp><p:sp><p:nvSpPr><p:cNvPr id="118" name="CustomShape 23"/><p:cNvSpPr/><p:nvPr/></p:nvSpPr><p:spPr><a:xfrm><a:off x="4638600" y="1571760"/><a:ext cx="3362040" cy="592560"/></a:xfrm><a:prstGeom prst="rect"><a:avLst></a:avLst></a:prstGeom></p:spPr><p:txBody><a:bodyPr bIns="45000" lIns="90000" rIns="90000" tIns="45000"/><a:p><a:pPr><a:buSzPct val="45000"/><a:buFont typeface="Arial"/><a:buChar char="•"/></a:pPr><a:r><a:rPr b="1" lang="en-US" sz="1100"><a:solidFill><a:srgbClr val="ee3226"/></a:solidFill><a:latin typeface="Times New Roman"/></a:rPr><a:t>Konkrete tiltak, som krever endrede rammebetingelser</a:t></a:r><a:endParaRPr/></a:p><a:p><a:pPr><a:buSzPct val="45000"/><a:buFont typeface="Arial"/><a:buChar char="•"/></a:pPr><a:r><a:rPr b="1" lang="en-US" sz="1100"><a:solidFill><a:srgbClr val="ee3226"/></a:solidFill><a:latin typeface="Times New Roman"/></a:rPr><a:t>Behov for nye tiltak</a:t></a:r><a:endParaRPr/></a:p></p:txBody></p:sp><p:sp><p:nvSpPr><p:cNvPr id="119" name="CustomShape 24"/><p:cNvSpPr/><p:nvPr/></p:nvSpPr><p:spPr><a:xfrm><a:off x="684360" y="6308640"/><a:ext cx="6264000" cy="257760"/></a:xfrm><a:prstGeom prst="rect"><a:avLst></a:avLst></a:prstGeom></p:spPr><p:txBody><a:bodyPr bIns="45000" lIns="90000" rIns="90000" tIns="45000"/><a:p><a:r><a:rPr b="1" lang="en-US" sz="1100"><a:solidFill><a:srgbClr val="ff0000"/></a:solidFill><a:latin typeface="Times New Roman"/></a:rPr><a:t>      </a:t></a:r><a:r><a:rPr b="1" lang="en-US" sz="1100"><a:solidFill><a:srgbClr val="ff0000"/></a:solidFill><a:latin typeface="Times New Roman"/></a:rPr><a:t>Løpende: </a:t></a:r><a:r><a:rPr b="1" lang="en-US" sz="1100"><a:solidFill><a:srgbClr val="000000"/></a:solidFill><a:latin typeface="Times New Roman"/></a:rPr><a:t>Volumtilpasning + bemanningstilpasning ordinær drift/overtid/sommerplanlegging</a:t></a:r><a:endParaRPr/></a:p></p:txBody></p:sp></p:spTree></p:cSld>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940360" y="2349360"/>
            <a:ext cx="3024000" cy="3024000"/>
          </a:xfrm>
          <a:prstGeom prst="rect">
            <a:avLst/>
          </a:prstGeom>
        </p:spPr>
      </p:pic>
      <p:pic>
        <p:nvPicPr>
          <p:cNvPr descr="" id="12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360" y="189000"/>
            <a:ext cx="2118960" cy="2271240"/>
          </a:xfrm>
          <a:prstGeom prst="rect">
            <a:avLst/>
          </a:prstGeom>
        </p:spPr>
      </p:pic>
      <p:pic>
        <p:nvPicPr>
          <p:cNvPr descr="" id="12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1680" y="5000760"/>
            <a:ext cx="1714320" cy="1526760"/>
          </a:xfrm>
          <a:prstGeom prst="rect">
            <a:avLst/>
          </a:prstGeom>
        </p:spPr>
      </p:pic>
      <p:pic>
        <p:nvPicPr>
          <p:cNvPr descr="" id="123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979640" y="981000"/>
            <a:ext cx="2857320" cy="150444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2500560" y="4754520"/>
            <a:ext cx="4000320" cy="214272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d9d9d9"/>
          </a:solidFill>
          <a:ln w="9360">
            <a:solidFill>
              <a:srgbClr val="000000"/>
            </a:solidFill>
            <a:round/>
          </a:ln>
        </p:spPr>
      </p:sp>
      <p:sp>
        <p:nvSpPr>
          <p:cNvPr id="125" name="CustomShape 2"/>
          <p:cNvSpPr/>
          <p:nvPr/>
        </p:nvSpPr>
        <p:spPr>
          <a:xfrm>
            <a:off x="2999880" y="5082480"/>
            <a:ext cx="38574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2d2db9"/>
                </a:solidFill>
                <a:latin typeface="Times New Roman"/>
              </a:rPr>
              <a:t>Ønsker postdirektivet og liberaliseringen velkommen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1785960" y="2392200"/>
            <a:ext cx="2464920" cy="107136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bfbfbf"/>
          </a:solidFill>
          <a:ln w="9360">
            <a:solidFill>
              <a:srgbClr val="000000"/>
            </a:solidFill>
            <a:round/>
          </a:ln>
        </p:spPr>
      </p:sp>
      <p:sp>
        <p:nvSpPr>
          <p:cNvPr id="127" name="CustomShape 4"/>
          <p:cNvSpPr/>
          <p:nvPr/>
        </p:nvSpPr>
        <p:spPr>
          <a:xfrm>
            <a:off x="1071720" y="2428920"/>
            <a:ext cx="428400" cy="1918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4000">
                <a:solidFill>
                  <a:srgbClr val="2d2db9"/>
                </a:solidFill>
                <a:latin typeface="Times New Roman"/>
              </a:rPr>
              <a:t>?</a:t>
            </a:r>
            <a:endParaRPr/>
          </a:p>
          <a:p>
            <a:r>
              <a:rPr lang="en-US" sz="4000">
                <a:solidFill>
                  <a:srgbClr val="2d2db9"/>
                </a:solidFill>
                <a:latin typeface="Times New Roman"/>
              </a:rPr>
              <a:t>?</a:t>
            </a:r>
            <a:endParaRPr/>
          </a:p>
          <a:p>
            <a:r>
              <a:rPr lang="en-US" sz="4000">
                <a:solidFill>
                  <a:srgbClr val="2d2db9"/>
                </a:solidFill>
                <a:latin typeface="Times New Roman"/>
              </a:rPr>
              <a:t>?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Framtidsutsikter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Scenario 1: 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Konkurrent som ”skummer fløten” 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Scenario 2:              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Per Sandberg blir samferdselsminister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Scenario 3:         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Posten Privat AS</a:t>
            </a:r>
            <a:endParaRPr/>
          </a:p>
          <a:p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 algn="r"/>
            <a:fld id="{81F1F1F1-A1D1-4171-81D1-3121F131315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  <p:pic>
        <p:nvPicPr>
          <p:cNvPr descr="" id="131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360" y="3213000"/>
            <a:ext cx="2118960" cy="227124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anchor="ctr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Framtidsutsikter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/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Rødt og grønt deles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Bring selges ut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Posten AS leverer konsesjonsbelagte tjenester med underskudd og subsidier</a:t>
            </a:r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Pris fastsettes med anbud hvert 4 år</a:t>
            </a:r>
            <a:endParaRPr/>
          </a:p>
          <a:p>
            <a:endParaRPr/>
          </a:p>
          <a:p>
            <a:r>
              <a:rPr lang="en-US" sz="2400">
                <a:solidFill>
                  <a:srgbClr val="000000"/>
                </a:solidFill>
                <a:latin typeface="Times New Roman"/>
              </a:rPr>
              <a:t>2018: Posten taper anbudet til PostNord </a:t>
            </a:r>
            <a:r>
              <a:rPr lang="en-US" sz="2400">
                <a:solidFill>
                  <a:srgbClr val="808080"/>
                </a:solidFill>
                <a:latin typeface="Times New Roman"/>
              </a:rPr>
              <a:t>(SE+DK)</a:t>
            </a:r>
            <a:endParaRPr/>
          </a:p>
          <a:p>
            <a:endParaRPr/>
          </a:p>
        </p:txBody>
      </p:sp>
      <p:sp>
        <p:nvSpPr>
          <p:cNvPr id="134" name="TextShape 3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 algn="r"/>
            <a:fld id="{718151E1-9171-41D1-9121-D191D1F1F161}" type="slidenum">
              <a:rPr lang="en-US" sz="1400">
                <a:solidFill>
                  <a:srgbClr val="000000"/>
                </a:solidFill>
                <a:latin typeface="Times New Roman"/>
              </a:rPr>
              <a:t>&lt;nummer&gt;</a:t>
            </a:fld>
            <a:endParaRPr/>
          </a:p>
        </p:txBody>
      </p:sp>
      <p:pic>
        <p:nvPicPr>
          <p:cNvPr descr="" id="135" name="Picture 24"/>
          <p:cNvPicPr/>
          <p:nvPr/>
        </p:nvPicPr>
        <p:blipFill>
          <a:blip r:embed="rId1"/>
          <a:stretch>
            <a:fillRect/>
          </a:stretch>
        </p:blipFill>
        <p:spPr>
          <a:xfrm>
            <a:off x="3636000" y="1412640"/>
            <a:ext cx="2237040" cy="1162440"/>
          </a:xfrm>
          <a:prstGeom prst="rect">
            <a:avLst/>
          </a:prstGeom>
        </p:spPr>
      </p:pic>
      <p:pic>
        <p:nvPicPr>
          <p:cNvPr descr="" id="13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5171760" y="1412640"/>
            <a:ext cx="2234880" cy="1162440"/>
          </a:xfrm>
          <a:prstGeom prst="rect">
            <a:avLst/>
          </a:prstGeom>
        </p:spPr>
      </p:pic>
      <p:pic>
        <p:nvPicPr>
          <p:cNvPr descr="" id="13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7249680" y="1412640"/>
            <a:ext cx="850320" cy="1222560"/>
          </a:xfrm>
          <a:prstGeom prst="rect">
            <a:avLst/>
          </a:prstGeom>
        </p:spPr>
      </p:pic>
      <p:sp>
        <p:nvSpPr>
          <p:cNvPr id="138" name="Line 4"/>
          <p:cNvSpPr/>
          <p:nvPr/>
        </p:nvSpPr>
        <p:spPr>
          <a:xfrm>
            <a:off x="7236000" y="1340640"/>
            <a:ext cx="864360" cy="115200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139" name="Line 5"/>
          <p:cNvSpPr/>
          <p:nvPr/>
        </p:nvSpPr>
        <p:spPr>
          <a:xfrm flipH="1">
            <a:off x="7308000" y="1340640"/>
            <a:ext cx="720360" cy="115200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Bild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285840"/>
            <a:ext cx="5285880" cy="6262200"/>
          </a:xfrm>
          <a:prstGeom prst="rect">
            <a:avLst/>
          </a:prstGeom>
        </p:spPr>
      </p:pic>
      <p:sp>
        <p:nvSpPr>
          <p:cNvPr id="141" name="CustomShape 1"/>
          <p:cNvSpPr/>
          <p:nvPr/>
        </p:nvSpPr>
        <p:spPr>
          <a:xfrm>
            <a:off x="5786280" y="642960"/>
            <a:ext cx="3142800" cy="45104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>
                <a:solidFill>
                  <a:srgbClr val="ff0000"/>
                </a:solidFill>
                <a:latin typeface="Times New Roman"/>
              </a:rPr>
              <a:t>selge brevdistribusjonen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nedbemanne med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11.000 de neste 2 årene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benytte franchise og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deltidsansatte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ha et ”ressursfritt” 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nettverk som håndteres av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underleverandører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omdele post hver 2. dag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971640" y="1052640"/>
            <a:ext cx="7200360" cy="468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43" name="CustomShape 2"/>
          <p:cNvSpPr/>
          <p:nvPr/>
        </p:nvSpPr>
        <p:spPr>
          <a:xfrm>
            <a:off x="1835640" y="2997000"/>
            <a:ext cx="5688360" cy="10958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6600">
                <a:solidFill>
                  <a:srgbClr val="2d2db9"/>
                </a:solidFill>
                <a:latin typeface="Times New Roman"/>
              </a:rPr>
              <a:t>Takk for meg!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584760" y="2565000"/>
            <a:ext cx="2639520" cy="2639520"/>
          </a:xfrm>
          <a:prstGeom prst="rect">
            <a:avLst/>
          </a:prstGeom>
        </p:spPr>
      </p:pic>
      <p:sp>
        <p:nvSpPr>
          <p:cNvPr id="34" name="CustomShape 1"/>
          <p:cNvSpPr/>
          <p:nvPr/>
        </p:nvSpPr>
        <p:spPr>
          <a:xfrm>
            <a:off x="4428000" y="548640"/>
            <a:ext cx="4392360" cy="143100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b="1" lang="en-US" sz="4400">
                <a:solidFill>
                  <a:srgbClr val="2d2db9"/>
                </a:solidFill>
                <a:latin typeface="Times New Roman"/>
              </a:rPr>
              <a:t>Posttjenester er infrastruktur</a:t>
            </a:r>
            <a:endParaRPr/>
          </a:p>
        </p:txBody>
      </p:sp>
      <p:pic>
        <p:nvPicPr>
          <p:cNvPr descr="" id="35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07920"/>
            <a:ext cx="3912840" cy="2512800"/>
          </a:xfrm>
          <a:prstGeom prst="rect">
            <a:avLst/>
          </a:prstGeom>
        </p:spPr>
      </p:pic>
      <p:pic>
        <p:nvPicPr>
          <p:cNvPr descr="" id="36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53880" y="3362760"/>
            <a:ext cx="2754360" cy="2844000"/>
          </a:xfrm>
          <a:prstGeom prst="rect">
            <a:avLst/>
          </a:prstGeom>
        </p:spPr>
      </p:pic>
      <p:pic>
        <p:nvPicPr>
          <p:cNvPr descr="" id="37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900880" y="2710800"/>
            <a:ext cx="3161160" cy="23932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38440" y="1125360"/>
            <a:ext cx="5297040" cy="4463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85800" y="609480"/>
            <a:ext cx="7772040" cy="961560"/>
          </a:xfrm>
          <a:prstGeom prst="rect">
            <a:avLst/>
          </a:prstGeom>
        </p:spPr>
        <p:txBody>
          <a:bodyPr anchor="ctr"/>
          <a:p>
            <a:r>
              <a:rPr lang="en-US" sz="2800">
                <a:solidFill>
                  <a:srgbClr val="2d2db9"/>
                </a:solidFill>
                <a:latin typeface="Times New Roman"/>
              </a:rPr>
              <a:t>                  </a:t>
            </a:r>
            <a:r>
              <a:rPr lang="en-US" sz="2800">
                <a:solidFill>
                  <a:srgbClr val="2d2db9"/>
                </a:solidFill>
                <a:latin typeface="Times New Roman"/>
              </a:rPr>
              <a:t>
</a:t>
            </a:r>
            <a:r>
              <a:rPr lang="en-US" sz="2800">
                <a:solidFill>
                  <a:srgbClr val="2d2db9"/>
                </a:solidFill>
                <a:latin typeface="Times New Roman"/>
              </a:rPr>
              <a:t>              </a:t>
            </a:r>
            <a:r>
              <a:rPr lang="en-US" sz="2800">
                <a:solidFill>
                  <a:srgbClr val="2d2db9"/>
                </a:solidFill>
                <a:latin typeface="Times New Roman"/>
              </a:rPr>
              <a:t>EUs postpolitikk</a:t>
            </a:r>
            <a:r>
              <a:rPr lang="en-US" sz="2800">
                <a:solidFill>
                  <a:srgbClr val="2d2db9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642960" y="1197000"/>
            <a:ext cx="7786440" cy="52869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Liberalisering for å fremme konkurranse og 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utvikle markeder =&gt; bedre og rimeligere produkter og tjenester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- eller……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EUs postpolitikk ble utformet tidlig på 90-tallet</a:t>
            </a:r>
            <a:endParaRPr/>
          </a:p>
          <a:p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…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og er i dag utgått på dato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Bondevik II: Liberalisering fra 2007 – omgjort av Stoltenberg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EUs 3. postdirektiv: 2011 eller 2013 (11 land)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descr="" id="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500040"/>
            <a:ext cx="1009440" cy="1041120"/>
          </a:xfrm>
          <a:prstGeom prst="rect">
            <a:avLst/>
          </a:prstGeom>
        </p:spPr>
      </p:pic>
      <p:pic>
        <p:nvPicPr>
          <p:cNvPr descr="" id="4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2997360"/>
            <a:ext cx="1294920" cy="14457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685800" y="609480"/>
            <a:ext cx="7772040" cy="961560"/>
          </a:xfrm>
          <a:prstGeom prst="rect">
            <a:avLst/>
          </a:prstGeom>
        </p:spPr>
        <p:txBody>
          <a:bodyPr anchor="ctr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Postliberalisering</a:t>
            </a:r>
            <a:r>
              <a:rPr lang="en-US" sz="2800">
                <a:solidFill>
                  <a:srgbClr val="2d2db9"/>
                </a:solidFill>
                <a:latin typeface="Times New Roman"/>
              </a:rPr>
              <a:t>
</a:t>
            </a:r>
            <a:endParaRPr/>
          </a:p>
        </p:txBody>
      </p:sp>
      <p:sp>
        <p:nvSpPr>
          <p:cNvPr id="44" name="CustomShape 2"/>
          <p:cNvSpPr/>
          <p:nvPr/>
        </p:nvSpPr>
        <p:spPr>
          <a:xfrm>
            <a:off x="611280" y="1341360"/>
            <a:ext cx="7786440" cy="41698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1993-2010: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1600">
                <a:solidFill>
                  <a:srgbClr val="000000"/>
                </a:solidFill>
                <a:latin typeface="Times New Roman"/>
              </a:rPr>
              <a:t>Sverige, Finland, Storbritannia, Tyskland, Nederland og Estland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1.1.2011: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Danmark, Belgia, Bulgaria, Frankrike, Irland, Italia, Portugal, Slovenia, Spania og Østerrike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1.1.2013: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</a:rPr>
              <a:t>De som har fått 2 års utsettelse: Hellas, Kypros, Latvia, Litauen, Luxembourg, Ungarn, Malta, Polen, Romania, Slovakia og Tsjekkia</a:t>
            </a:r>
            <a:endParaRPr/>
          </a:p>
          <a:p>
            <a:endParaRPr/>
          </a:p>
          <a:p>
            <a:pPr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>
                <a:solidFill>
                  <a:srgbClr val="000000"/>
                </a:solidFill>
                <a:latin typeface="Times New Roman"/>
              </a:rPr>
              <a:t>Hva med resten av verden?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1600" u="sng">
                <a:solidFill>
                  <a:srgbClr val="000000"/>
                </a:solidFill>
                <a:latin typeface="Times New Roman"/>
              </a:rPr>
              <a:t>Ikke liberalisert:</a:t>
            </a:r>
            <a:r>
              <a:rPr lang="en-US" sz="1600">
                <a:solidFill>
                  <a:srgbClr val="000000"/>
                </a:solidFill>
                <a:latin typeface="Times New Roman"/>
              </a:rPr>
              <a:t> USA, Canada, Kina, Japan, Australia, Russland, India og de andre 10 viktigste handelspartnerne til EU</a:t>
            </a:r>
            <a:endParaRPr/>
          </a:p>
          <a:p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554040" y="1714680"/>
            <a:ext cx="8462520" cy="2572920"/>
          </a:xfrm>
          <a:prstGeom prst="rect">
            <a:avLst/>
          </a:prstGeom>
        </p:spPr>
      </p:sp>
      <p:pic>
        <p:nvPicPr>
          <p:cNvPr descr="" id="46" name="Bild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0"/>
            <a:ext cx="5338440" cy="6857640"/>
          </a:xfrm>
          <a:prstGeom prst="rect">
            <a:avLst/>
          </a:prstGeom>
        </p:spPr>
      </p:pic>
      <p:sp>
        <p:nvSpPr>
          <p:cNvPr id="47" name="CustomShape 2"/>
          <p:cNvSpPr/>
          <p:nvPr/>
        </p:nvSpPr>
        <p:spPr>
          <a:xfrm>
            <a:off x="3286080" y="5429160"/>
            <a:ext cx="642600" cy="642600"/>
          </a:xfrm>
          <a:prstGeom prst="ellips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8" name="CustomShape 3"/>
          <p:cNvSpPr/>
          <p:nvPr/>
        </p:nvSpPr>
        <p:spPr>
          <a:xfrm>
            <a:off x="3286080" y="5572080"/>
            <a:ext cx="499680" cy="285480"/>
          </a:xfrm>
          <a:prstGeom prst="curvedDownArrow">
            <a:avLst>
              <a:gd fmla="val 4998" name="adj1"/>
              <a:gd fmla="val 9999" name="adj2"/>
              <a:gd fmla="val 5000" name="adj3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49" name="Bild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920" y="5786280"/>
            <a:ext cx="499680" cy="2869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54040" y="1714680"/>
            <a:ext cx="8462520" cy="2572920"/>
          </a:xfrm>
          <a:prstGeom prst="rect">
            <a:avLst/>
          </a:prstGeom>
        </p:spPr>
      </p:sp>
      <p:pic>
        <p:nvPicPr>
          <p:cNvPr descr="" id="51" name="Bild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360" y="0"/>
            <a:ext cx="5338440" cy="6857640"/>
          </a:xfrm>
          <a:prstGeom prst="rect">
            <a:avLst/>
          </a:prstGeom>
        </p:spPr>
      </p:pic>
      <p:sp>
        <p:nvSpPr>
          <p:cNvPr id="52" name="CustomShape 2"/>
          <p:cNvSpPr/>
          <p:nvPr/>
        </p:nvSpPr>
        <p:spPr>
          <a:xfrm>
            <a:off x="3286080" y="5429160"/>
            <a:ext cx="642600" cy="642600"/>
          </a:xfrm>
          <a:prstGeom prst="ellips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53" name="CustomShape 3"/>
          <p:cNvSpPr/>
          <p:nvPr/>
        </p:nvSpPr>
        <p:spPr>
          <a:xfrm>
            <a:off x="3286080" y="5572080"/>
            <a:ext cx="499680" cy="285480"/>
          </a:xfrm>
          <a:prstGeom prst="curvedDownArrow">
            <a:avLst>
              <a:gd fmla="val 4998" name="adj1"/>
              <a:gd fmla="val 9999" name="adj2"/>
              <a:gd fmla="val 5000" name="adj3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54" name="CustomShape 4"/>
          <p:cNvSpPr/>
          <p:nvPr/>
        </p:nvSpPr>
        <p:spPr>
          <a:xfrm>
            <a:off x="2285640" y="6248160"/>
            <a:ext cx="5922720" cy="669600"/>
          </a:xfrm>
          <a:prstGeom prst="curvedDownArrow">
            <a:avLst>
              <a:gd fmla="val 3151" name="adj1"/>
              <a:gd fmla="val 10535" name="adj2"/>
              <a:gd fmla="val 5000" name="adj3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55" name="Bild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920" y="5786280"/>
            <a:ext cx="499680" cy="286920"/>
          </a:xfrm>
          <a:prstGeom prst="rect">
            <a:avLst/>
          </a:prstGeom>
        </p:spPr>
      </p:pic>
      <p:pic>
        <p:nvPicPr>
          <p:cNvPr descr="" id="56" name="Bild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286240" y="1214280"/>
            <a:ext cx="499680" cy="2869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84360" y="404640"/>
            <a:ext cx="7772040" cy="928440"/>
          </a:xfrm>
          <a:prstGeom prst="rect">
            <a:avLst/>
          </a:prstGeom>
        </p:spPr>
        <p:txBody>
          <a:bodyPr anchor="ctr"/>
          <a:p>
            <a:r>
              <a:rPr lang="en-US" sz="3200">
                <a:solidFill>
                  <a:srgbClr val="2d2db9"/>
                </a:solidFill>
                <a:latin typeface="Times New Roman"/>
              </a:rPr>
              <a:t>Konsekvenser</a:t>
            </a:r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685800" y="1285920"/>
            <a:ext cx="7772040" cy="4809600"/>
          </a:xfrm>
          <a:prstGeom prst="rect">
            <a:avLst/>
          </a:prstGeom>
        </p:spPr>
        <p:txBody>
          <a:bodyPr/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Utarming av Posten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Skattefinansiert konkurranse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Redusert servicenivå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Tilgjengelighet, omdelingsfrekvens, tjenestetilbud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Dårligere kvalitet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Overgang til 2-dagersprodukt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Kostnadsbaserte priser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Enhetsporto bare for enkeltsendinger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Press på lønns- og arbeidsvilkår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Deltid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Midlertidige tilsettinger</a:t>
            </a:r>
            <a:endParaRPr/>
          </a:p>
          <a:p>
            <a:r>
              <a:rPr lang="en-US" sz="2000">
                <a:solidFill>
                  <a:srgbClr val="000000"/>
                </a:solidFill>
                <a:latin typeface="Times New Roman"/>
              </a:rPr>
              <a:t>Ytre miljø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Times New Roman"/>
              </a:rPr>
              <a:t>Økt CO2 utslipp</a:t>
            </a:r>
            <a:endParaRPr/>
          </a:p>
          <a:p>
            <a:endParaRPr/>
          </a:p>
        </p:txBody>
      </p:sp>
      <p:pic>
        <p:nvPicPr>
          <p:cNvPr descr="" id="59" name="Bild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357800" y="0"/>
            <a:ext cx="4785840" cy="6148080"/>
          </a:xfrm>
          <a:prstGeom prst="rect">
            <a:avLst/>
          </a:prstGeom>
        </p:spPr>
      </p:pic>
      <p:sp>
        <p:nvSpPr>
          <p:cNvPr id="60" name="CustomShape 3"/>
          <p:cNvSpPr/>
          <p:nvPr/>
        </p:nvSpPr>
        <p:spPr>
          <a:xfrm>
            <a:off x="5286240" y="4929120"/>
            <a:ext cx="499680" cy="499680"/>
          </a:xfrm>
          <a:prstGeom prst="ellips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61" name="CustomShape 4"/>
          <p:cNvSpPr/>
          <p:nvPr/>
        </p:nvSpPr>
        <p:spPr>
          <a:xfrm>
            <a:off x="5643720" y="4929120"/>
            <a:ext cx="2285640" cy="428400"/>
          </a:xfrm>
          <a:prstGeom prst="leftArrowCallout">
            <a:avLst>
              <a:gd fmla="val 5000" name="adj1"/>
              <a:gd fmla="val 5000" name="adj2"/>
              <a:gd fmla="val 5002" name="adj3"/>
              <a:gd fmla="val 16007" name="adj4"/>
            </a:avLst>
          </a:prstGeom>
          <a:solidFill>
            <a:srgbClr val="0192ff"/>
          </a:soli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r>
              <a:rPr lang="en-US" sz="20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/>
              </a:rPr>
              <a:t>Posten Norden</a:t>
            </a:r>
            <a:endParaRPr/>
          </a:p>
        </p:txBody>
      </p:sp>
      <p:sp>
        <p:nvSpPr>
          <p:cNvPr id="62" name="CustomShape 5"/>
          <p:cNvSpPr/>
          <p:nvPr/>
        </p:nvSpPr>
        <p:spPr>
          <a:xfrm>
            <a:off x="7328520" y="279720"/>
            <a:ext cx="1150560" cy="5881320"/>
          </a:xfrm>
          <a:prstGeom prst="curvedRightArrow">
            <a:avLst>
              <a:gd fmla="val 5001" name="adj1"/>
              <a:gd fmla="val 10007" name="adj2"/>
              <a:gd fmla="val 5000" name="adj3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63" name="CustomShape 6"/>
          <p:cNvSpPr/>
          <p:nvPr/>
        </p:nvSpPr>
        <p:spPr>
          <a:xfrm>
            <a:off x="5510880" y="4929840"/>
            <a:ext cx="186840" cy="391680"/>
          </a:xfrm>
          <a:prstGeom prst="curvedRightArrow">
            <a:avLst>
              <a:gd fmla="val 5000" name="adj1"/>
              <a:gd fmla="val 9997" name="adj2"/>
              <a:gd fmla="val 5000" name="adj3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64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000920" y="4500720"/>
            <a:ext cx="847440" cy="237600"/>
          </a:xfrm>
          <a:prstGeom prst="rect">
            <a:avLst/>
          </a:prstGeom>
        </p:spPr>
      </p:pic>
      <p:pic>
        <p:nvPicPr>
          <p:cNvPr descr="" id="65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680" y="4286160"/>
            <a:ext cx="590040" cy="5900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4240" y="181080"/>
            <a:ext cx="5857560" cy="65336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